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Raleway"/>
      <p:regular r:id="rId74"/>
      <p:bold r:id="rId75"/>
      <p:italic r:id="rId76"/>
      <p:boldItalic r:id="rId77"/>
    </p:embeddedFont>
    <p:embeddedFont>
      <p:font typeface="Raleway SemiBold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alewaySemiBold-italic.fntdata"/><Relationship Id="rId81" Type="http://schemas.openxmlformats.org/officeDocument/2006/relationships/font" Target="fonts/Raleway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aleway-bold.fntdata"/><Relationship Id="rId30" Type="http://schemas.openxmlformats.org/officeDocument/2006/relationships/slide" Target="slides/slide25.xml"/><Relationship Id="rId74" Type="http://schemas.openxmlformats.org/officeDocument/2006/relationships/font" Target="fonts/Raleway-regular.fntdata"/><Relationship Id="rId33" Type="http://schemas.openxmlformats.org/officeDocument/2006/relationships/slide" Target="slides/slide28.xml"/><Relationship Id="rId77" Type="http://schemas.openxmlformats.org/officeDocument/2006/relationships/font" Target="fonts/Raleway-boldItalic.fntdata"/><Relationship Id="rId32" Type="http://schemas.openxmlformats.org/officeDocument/2006/relationships/slide" Target="slides/slide27.xml"/><Relationship Id="rId76" Type="http://schemas.openxmlformats.org/officeDocument/2006/relationships/font" Target="fonts/Raleway-italic.fntdata"/><Relationship Id="rId35" Type="http://schemas.openxmlformats.org/officeDocument/2006/relationships/slide" Target="slides/slide30.xml"/><Relationship Id="rId79" Type="http://schemas.openxmlformats.org/officeDocument/2006/relationships/font" Target="fonts/RalewaySemiBold-bold.fntdata"/><Relationship Id="rId34" Type="http://schemas.openxmlformats.org/officeDocument/2006/relationships/slide" Target="slides/slide29.xml"/><Relationship Id="rId78" Type="http://schemas.openxmlformats.org/officeDocument/2006/relationships/font" Target="fonts/RalewaySemiBold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c631c95e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c631c95e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c631c95e5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c631c95e5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631c95e5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631c95e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c631c95e5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c631c95e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c631c95e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c631c95e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c631c95e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c631c95e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c631c95e5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c631c95e5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c631c95e5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c631c95e5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c631c95e5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c631c95e5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631c95e5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c631c95e5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631c95e5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c631c95e5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c631c95e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c631c95e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c631c95e5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c631c95e5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c66429b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c66429b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c66429b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c66429b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c631c95e5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c631c95e5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c66429b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c66429b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c631c95e5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c631c95e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631c95e5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631c95e5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631c95e5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631c95e5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c631c95e5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c631c95e5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c631c95e5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c631c95e5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c631c95e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c631c95e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c631c95e5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c631c95e5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c631c95e5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c631c95e5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c631c95e5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c631c95e5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c631c95e5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c631c95e5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c631c95e5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c631c95e5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c631c95e5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c631c95e5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c631c95e5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c631c95e5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c631c95e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c631c95e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c631c95e5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c631c95e5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c631c95e5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c631c95e5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631c95e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631c95e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c631c95e5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c631c95e5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c631c95e5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c631c95e5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c631c95e5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c631c95e5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c631c95e5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c631c95e5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c631c95e5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c631c95e5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c631c95e5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c631c95e5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c631c95e5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c631c95e5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c631c95e5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c631c95e5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c631c95e5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c631c95e5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c631c95e5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c631c95e5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631c95e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631c95e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c631c95e5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c631c95e5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c631c95e5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c631c95e5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c631c95e5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c631c95e5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c631c95e5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c631c95e5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c631c95e5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c631c95e5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c631c95e5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c631c95e5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c631c95e5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c631c95e5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c631c95e5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c631c95e5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c631c95e5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c631c95e5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c631c95e5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c631c95e5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c631c95e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c631c95e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c631c95e5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c631c95e5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c631c95e5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c631c95e5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c631c95e5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c631c95e5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c631c95e5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c631c95e5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c75b75ab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c75b75a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c75b75ab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c75b75ab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c631c95e5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c631c95e5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c75b75ab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c75b75ab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c75b75ab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c75b75ab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631c95e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631c95e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c631c95e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c631c95e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c631c95e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c631c95e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Relationship Id="rId4" Type="http://schemas.openxmlformats.org/officeDocument/2006/relationships/image" Target="../media/image2.gif"/><Relationship Id="rId5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RaduAlbastroiu/Minotaur" TargetMode="External"/><Relationship Id="rId4" Type="http://schemas.openxmlformats.org/officeDocument/2006/relationships/hyperlink" Target="mailto:radu.albastroiu@caphyon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gif"/><Relationship Id="rId4" Type="http://schemas.openxmlformats.org/officeDocument/2006/relationships/image" Target="../media/image6.gif"/><Relationship Id="rId10" Type="http://schemas.openxmlformats.org/officeDocument/2006/relationships/image" Target="../media/image24.gif"/><Relationship Id="rId9" Type="http://schemas.openxmlformats.org/officeDocument/2006/relationships/image" Target="../media/image16.gif"/><Relationship Id="rId5" Type="http://schemas.openxmlformats.org/officeDocument/2006/relationships/image" Target="../media/image15.gif"/><Relationship Id="rId6" Type="http://schemas.openxmlformats.org/officeDocument/2006/relationships/image" Target="../media/image12.gif"/><Relationship Id="rId7" Type="http://schemas.openxmlformats.org/officeDocument/2006/relationships/image" Target="../media/image18.gif"/><Relationship Id="rId8" Type="http://schemas.openxmlformats.org/officeDocument/2006/relationships/image" Target="../media/image10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6.gif"/><Relationship Id="rId4" Type="http://schemas.openxmlformats.org/officeDocument/2006/relationships/image" Target="../media/image23.gif"/><Relationship Id="rId5" Type="http://schemas.openxmlformats.org/officeDocument/2006/relationships/image" Target="../media/image22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mailto:open4tech@caphyon.com" TargetMode="External"/><Relationship Id="rId4" Type="http://schemas.openxmlformats.org/officeDocument/2006/relationships/hyperlink" Target="https://github.com/RaduAlbastroiu/Minotaur" TargetMode="External"/><Relationship Id="rId5" Type="http://schemas.openxmlformats.org/officeDocument/2006/relationships/hyperlink" Target="mailto:radu.albastroiu@caphyon.com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8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OOP Techniques in a Simple Game</a:t>
            </a:r>
            <a:endParaRPr b="1" sz="3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84775"/>
            <a:ext cx="8520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Radu Albastroiu</a:t>
            </a:r>
            <a:endParaRPr b="1"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950" y="4373850"/>
            <a:ext cx="1694299" cy="4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Cocos2d::Sprite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464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Sprite just like the Scene is another Node than can be created using an image using formats like PNG, JPEG, TIFF and others. 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Unlike the Scene we need to set its position on the screen. 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On a sprite we can do actions like scaling, modifying opacity, changing rotation, changing position, running animations and many other.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950" y="1017725"/>
            <a:ext cx="1650752" cy="14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125" y="2972203"/>
            <a:ext cx="1035200" cy="13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4300" y="3022275"/>
            <a:ext cx="946925" cy="14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Coding - Stage 2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SOLID Principles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SOLID is an acronym for 5 important design principles when doing Object Oriented Programming.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 - Single responsibility principle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 -  Open/Closed principle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 - Liskov substitution principle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 - Interface segregation principles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 - Dependency inversion principle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 - Single responsibility principle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 programming, the Single Responsibility Principle states that every module or class should have responsibility over a single part of the functionality provided by the software.</a:t>
            </a:r>
            <a:endParaRPr sz="24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KISS Principle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Keep It Simple, Stupid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Programming languages are for humans to understand, so keep coding simple. 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Keep your methods small each method should never be more than 30-40 lines.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Each method should only solve one small problem.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286700" y="38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OOP Concepts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286700" y="1096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These are also called as four pillars of Object Oriented Programming.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Inheritance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Encapsulation</a:t>
            </a:r>
            <a:endParaRPr>
              <a:solidFill>
                <a:srgbClr val="38761D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Abstraction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Polymorphism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Encapsulation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Encapsulation is the mechanism of hiding of data implementation by restricting access to public methods.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This Concept is also often used to hide the internal representation, or state, of an object from the outside. This is called information hiding.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Public, Protected, Private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Public class members and functions can be used from outside of a class by any function or other classes.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Protected class members and functions can be used only inside a class or its derived classes.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Private class members and functions can be used only inside of class.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Design patterns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 software engineering, a design pattern is a general repeatable solution to a commonly occurring problem in software design.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Design patterns can speed up the development process by providing tested, proven development paradigms.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Coding - Stage 3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game?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763" y="1318050"/>
            <a:ext cx="6038477" cy="351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Game Loop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Pretty much every game ever made has a game loop, even if it’s hidden by the game engine. 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 Cocos2d-x game is no exception, although it might not be immediately obvious.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If the target frame rate is 60 FPS, then every 16,667 ms the game loop will run once.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Game Loop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4572000" y="1731175"/>
            <a:ext cx="42603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 you can see, it’s quite literally a loop that calls various functions that make you game a game.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This is obviously a primitive example of game loop, but most of them end up looking very similar to this.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1213"/>
            <a:ext cx="4267199" cy="2398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Game Loop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302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Simple example of a game loop: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Player nothing, Mario nothing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Player presses jump, Mario nothing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Player nothing, Mario jumps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515" y="1152477"/>
            <a:ext cx="527123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Coding - Stage 4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Auto Keyword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Type inference refers to automatic deduction of the data type of an expression in a programming language.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Before C++ 11, each data type needs to be explicitly declared at compile time.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4" y="2814600"/>
            <a:ext cx="3359650" cy="10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4441000" y="2814638"/>
            <a:ext cx="25953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 SemiBold"/>
                <a:ea typeface="Raleway SemiBold"/>
                <a:cs typeface="Raleway SemiBold"/>
                <a:sym typeface="Raleway SemiBold"/>
              </a:rPr>
              <a:t>x</a:t>
            </a:r>
            <a:r>
              <a:rPr lang="en-GB" sz="1800">
                <a:latin typeface="Raleway SemiBold"/>
                <a:ea typeface="Raleway SemiBold"/>
                <a:cs typeface="Raleway SemiBold"/>
                <a:sym typeface="Raleway SemiBold"/>
              </a:rPr>
              <a:t>  is of type int</a:t>
            </a:r>
            <a:endParaRPr sz="18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 SemiBold"/>
                <a:ea typeface="Raleway SemiBold"/>
                <a:cs typeface="Raleway SemiBold"/>
                <a:sym typeface="Raleway SemiBold"/>
              </a:rPr>
              <a:t>y is of type double</a:t>
            </a:r>
            <a:endParaRPr sz="18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Observer Pattern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Define a one to many dependency between objects so that when one object changes state, all its dependents are notified and updated automatically.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50" y="2052400"/>
            <a:ext cx="5893900" cy="2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Input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Cocos2d supported event types: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Mouse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Touch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Keyboard</a:t>
            </a:r>
            <a:endParaRPr>
              <a:solidFill>
                <a:srgbClr val="38761D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Keyboard Events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1" name="Google Shape;22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Cocos2d lets you to create an event listener that can receive be registered to receive keyboard events.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This process is similar with the Game Loop Update registration, using Observer pattern.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Keyboard Events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311700" y="115247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What if you wanted to check to see if the spacebar was pressed at any given time?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You can’t, Cocos2d-x is entirely event based.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There is a work around: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When a key is pressed we store it in a std::map using KeyCode and current time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When the key is released, we remove the released key from the map.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Therefore at any given time, we know which keys are pressed and for how long.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Std::Map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Map is a sorted associative container that contains key-value pairs with unique keys.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Operations: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Insert a pair of values (key, value) in a map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Find a pair of values using only the key.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Iterate through the map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Erase a pair of values using only the key.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Where can I see the code for the final version?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This project was developed for this course and you are encouraged to continue working on it or to build a new game based on this foundation.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You can find the repository on GitHub at: </a:t>
            </a:r>
            <a:r>
              <a:rPr lang="en-GB" sz="2400" u="sng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3"/>
              </a:rPr>
              <a:t>https://github.com/RaduAlbastroiu/Minotaur</a:t>
            </a:r>
            <a:endParaRPr sz="24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There are instruction on how to clone and run it, how to start a new project and few tutorials that I found helpful.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For other questions: </a:t>
            </a:r>
            <a:r>
              <a:rPr lang="en-GB" u="sng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4"/>
              </a:rPr>
              <a:t>radu.albastroiu@caphyon.com</a:t>
            </a: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Register Keyboard Events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To register key pressed we have to provide implementation for the event listener for the OnKeyPressed.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The same for key released using OnKeyReleased.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How we can provide implementation? Using a lambda function.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Lambda Function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Simply put a lambda function is a function without a name, an inline function, which can be used for short snippets of code that are not going to be reuse and not worth naming. Lambda expression can be defined as: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6691700" cy="17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Coding - Stage 5 - 6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Questions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End of part 1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Hello Again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7" name="Google Shape;2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950" y="4373850"/>
            <a:ext cx="1694299" cy="4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7"/>
          <p:cNvSpPr txBox="1"/>
          <p:nvPr>
            <p:ph idx="4294967295" type="subTitle"/>
          </p:nvPr>
        </p:nvSpPr>
        <p:spPr>
          <a:xfrm>
            <a:off x="311700" y="3384775"/>
            <a:ext cx="8520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Radu Albastroiu</a:t>
            </a:r>
            <a:endParaRPr b="1"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we learned so far?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What is Inheritance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 from SOLID principles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KISS - Keep It Simple, Stupid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Encapsulation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Observer Pattern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Lambda function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What we built so far?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0" name="Google Shape;28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Static background, health label, static score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Hero sprite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Keyboard listener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Move Hero using the keyboard listener, without going outside the screen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Refactoring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Raleway SemiBold"/>
                <a:ea typeface="Raleway SemiBold"/>
                <a:cs typeface="Raleway SemiBold"/>
                <a:sym typeface="Raleway SemiBold"/>
              </a:rPr>
              <a:t>Code refactoring is the process of restructuring existing computer code.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Raleway SemiBold"/>
                <a:ea typeface="Raleway SemiBold"/>
                <a:cs typeface="Raleway SemiBold"/>
                <a:sym typeface="Raleway SemiBold"/>
              </a:rPr>
              <a:t>Benefits: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Raleway SemiBold"/>
                <a:ea typeface="Raleway SemiBold"/>
                <a:cs typeface="Raleway SemiBold"/>
                <a:sym typeface="Raleway SemiBold"/>
              </a:rPr>
              <a:t>Maintainability, easier to solve bugs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Raleway SemiBold"/>
                <a:ea typeface="Raleway SemiBold"/>
                <a:cs typeface="Raleway SemiBold"/>
                <a:sym typeface="Raleway SemiBold"/>
              </a:rPr>
              <a:t>Extensibility, it is easier to extend the capabilities of the application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DRY - Principle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Don’t Repeat Yourself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Just Don’t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Technologies and platforms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Technologies: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C++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Cocos2d-x game engine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Platforms: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Windows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MacOS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Linux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Android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iOS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Coding - Stage  7 - 10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Stage 6 vs Stage 10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What’s the difference ?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It does the same thing almost.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Let’s see the roles of objects in stage 6 and after the refactor in stage 9.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Stage 6 vs Stage 10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5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AppDelegate - Create Scene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MainScene - </a:t>
            </a:r>
            <a:r>
              <a:rPr lang="en-GB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Init Hero, Background, HealthBar, ScoreLabel, Keyboard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MainScene - Update Hero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MainScene - Move Hero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MainScene - Interogate keyboard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MainScene - Update Health Bar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10" name="Google Shape;310;p5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AppDelegate - Create Scene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MainScene - Init Hero, Background, HealthBar, ScoreLabel, Keyboard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MainScene - Update Hero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Coding - Stage  11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OOP Concepts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1" name="Google Shape;32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These are also called as four pillars of Object Oriented Programming.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Inheritance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Encapsulation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Abstraction</a:t>
            </a:r>
            <a:endParaRPr>
              <a:solidFill>
                <a:srgbClr val="38761D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Polymorphism</a:t>
            </a:r>
            <a:endParaRPr>
              <a:solidFill>
                <a:srgbClr val="CC4125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Abstraction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7" name="Google Shape;32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 concept or an Idea which is not associated with any particular instance.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Abstraction i</a:t>
            </a: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 achieved in C++ using Pure Abstract Classes.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 pure abstract class is a class without implementation or members from which another object will inherit.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 frequently used therm in other languages is </a:t>
            </a: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Interface.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OOP Concepts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These are also called as four pillars of Object Oriented Programming.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Inheritance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Encapsulation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Abstraction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Polymorphism</a:t>
            </a:r>
            <a:endParaRPr>
              <a:solidFill>
                <a:srgbClr val="38761D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Polymorphism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Greek word for one name many forms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There are 2 types of polymorphism static and dynamic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Static achieved by using Method Overloading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Dynamic achieved by using Method Overriding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Coding - Stage  12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Updates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Cocos2d-x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For this project we will use the Cocos2d-x game engine.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Cocos2d-x because: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Smaller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Easy to use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Cross-platform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Image result for cocos2d logo"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525" y="2064925"/>
            <a:ext cx="4448699" cy="22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Slides on github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3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Stages on github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Questions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5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End of part 2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6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Hello Again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5" name="Google Shape;3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950" y="4373850"/>
            <a:ext cx="1694299" cy="4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6"/>
          <p:cNvSpPr txBox="1"/>
          <p:nvPr>
            <p:ph idx="4294967295" type="subTitle"/>
          </p:nvPr>
        </p:nvSpPr>
        <p:spPr>
          <a:xfrm>
            <a:off x="311700" y="3384775"/>
            <a:ext cx="8520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Radu Albastroiu</a:t>
            </a:r>
            <a:endParaRPr b="1"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we learned so far?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What is Inheritance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Single Responsibility Principle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KISS - Keep It Simple, Stupid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Encapsulation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Observer Pattern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Lambda function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DRY - Don’t repeat yourself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Abstraction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Polymorphism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What we built so far?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8" name="Google Shape;38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Static background, health label, static score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Hero sprite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Keyboard listener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Move Hero using the keyboard listener, without going outside the screen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Keyboard profiles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Refactored all code, the 2 heros example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9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we have for today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0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Memory management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1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But first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Coding - Stage 1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2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Animations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9" name="Google Shape;4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425" y="228088"/>
            <a:ext cx="1366525" cy="1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700" y="2963700"/>
            <a:ext cx="1485250" cy="14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7950" y="3343000"/>
            <a:ext cx="525000" cy="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225" y="1218700"/>
            <a:ext cx="747600" cy="7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0000" y="3450400"/>
            <a:ext cx="53690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125" y="4017400"/>
            <a:ext cx="915203" cy="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6323" y="1377350"/>
            <a:ext cx="536900" cy="71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3900" y="377375"/>
            <a:ext cx="536900" cy="78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Sprite Atlas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2" name="Google Shape;422;p73"/>
          <p:cNvSpPr txBox="1"/>
          <p:nvPr>
            <p:ph idx="1" type="body"/>
          </p:nvPr>
        </p:nvSpPr>
        <p:spPr>
          <a:xfrm>
            <a:off x="311700" y="1152475"/>
            <a:ext cx="8375100" cy="15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set of in a single png file.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sprite atlas an associated xml or plist file with information about the position of each sprite in that file.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3" name="Google Shape;4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197825"/>
            <a:ext cx="82296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State machine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9" name="Google Shape;4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13" y="1140250"/>
            <a:ext cx="6457976" cy="38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5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Coding - Stage  13-17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6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Memory Management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7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Further Work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latin typeface="Raleway"/>
                <a:ea typeface="Raleway"/>
                <a:cs typeface="Raleway"/>
                <a:sym typeface="Raleway"/>
              </a:rPr>
              <a:t>Create a new enemy type.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0" name="Google Shape;45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More health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Faster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Stronger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Different spawn locations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51" name="Google Shape;4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698" y="1437475"/>
            <a:ext cx="1516550" cy="18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800" y="3176350"/>
            <a:ext cx="2554425" cy="20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724" y="2966000"/>
            <a:ext cx="1885750" cy="22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Where I send my project?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" name="Google Shape;459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Send your project at: </a:t>
            </a:r>
            <a:r>
              <a:rPr lang="en-GB" sz="2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3"/>
              </a:rPr>
              <a:t>open4tech@caphyon.com</a:t>
            </a:r>
            <a:r>
              <a:rPr lang="en-GB" sz="26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 sz="26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You can find the repository on GitHub at: </a:t>
            </a:r>
            <a:r>
              <a:rPr lang="en-GB" sz="2400" u="sng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4"/>
              </a:rPr>
              <a:t>https://github.com/RaduAlbastroiu/Minotaur</a:t>
            </a:r>
            <a:endParaRPr sz="24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There are instruction on how to clone and run it, how to start a new project and few tutorials that I found helpful.</a:t>
            </a:r>
            <a:endParaRPr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For other questions: </a:t>
            </a:r>
            <a:r>
              <a:rPr lang="en-GB" u="sng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5"/>
              </a:rPr>
              <a:t>radu.albastroiu@caphyon.com</a:t>
            </a:r>
            <a:r>
              <a:rPr lang="en-GB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 sz="26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0"/>
          <p:cNvSpPr txBox="1"/>
          <p:nvPr>
            <p:ph type="title"/>
          </p:nvPr>
        </p:nvSpPr>
        <p:spPr>
          <a:xfrm>
            <a:off x="311700" y="19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Thank you.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OOP Concepts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These are also called as four pillars of Object Oriented Programming.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Inheritance</a:t>
            </a:r>
            <a:endParaRPr>
              <a:solidFill>
                <a:srgbClr val="38761D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Encapsulation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Abstraction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●"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Polymorphism</a:t>
            </a:r>
            <a:endParaRPr>
              <a:solidFill>
                <a:srgbClr val="CC4125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Inheritance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4384700" y="1814575"/>
            <a:ext cx="1095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Output: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4625"/>
            <a:ext cx="3482525" cy="3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99485"/>
            <a:ext cx="2258875" cy="11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278700"/>
            <a:ext cx="7596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Inheritance expresses is-a/has-a relationship between two objects.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B8C00"/>
                </a:solidFill>
              </a:rPr>
              <a:t>  </a:t>
            </a:r>
            <a:endParaRPr>
              <a:solidFill>
                <a:srgbClr val="FB8C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Cocos2d::Scene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4830000" cy="25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Cocos2d game engine is based on nodes.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Scene is a node with the property that its anchor point by default is in the center of the screen.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Cocos2d coordinate system origin is in the bottom left corner of the screen.</a:t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524" y="1152512"/>
            <a:ext cx="2744300" cy="255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